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7" r:id="rId3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-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97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8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4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4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801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86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9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0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1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0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0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2C64C0E-D429-442D-8E5A-E47DC338D9C0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6BC2F51-AA1F-42E7-AB54-256106C3D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jpeg"/><Relationship Id="rId26" Type="http://schemas.openxmlformats.org/officeDocument/2006/relationships/image" Target="../media/image31.jpeg"/><Relationship Id="rId39" Type="http://schemas.openxmlformats.org/officeDocument/2006/relationships/image" Target="../media/image44.jpeg"/><Relationship Id="rId3" Type="http://schemas.openxmlformats.org/officeDocument/2006/relationships/image" Target="../media/image8.jpg"/><Relationship Id="rId21" Type="http://schemas.openxmlformats.org/officeDocument/2006/relationships/image" Target="../media/image26.jpeg"/><Relationship Id="rId34" Type="http://schemas.openxmlformats.org/officeDocument/2006/relationships/image" Target="../media/image39.jpeg"/><Relationship Id="rId42" Type="http://schemas.openxmlformats.org/officeDocument/2006/relationships/image" Target="../media/image47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5" Type="http://schemas.openxmlformats.org/officeDocument/2006/relationships/image" Target="../media/image30.jpeg"/><Relationship Id="rId33" Type="http://schemas.openxmlformats.org/officeDocument/2006/relationships/image" Target="../media/image38.jpeg"/><Relationship Id="rId38" Type="http://schemas.openxmlformats.org/officeDocument/2006/relationships/image" Target="../media/image43.jpeg"/><Relationship Id="rId2" Type="http://schemas.openxmlformats.org/officeDocument/2006/relationships/image" Target="../media/image7.jp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29" Type="http://schemas.openxmlformats.org/officeDocument/2006/relationships/image" Target="../media/image34.jpeg"/><Relationship Id="rId41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24" Type="http://schemas.openxmlformats.org/officeDocument/2006/relationships/image" Target="../media/image29.jpeg"/><Relationship Id="rId32" Type="http://schemas.openxmlformats.org/officeDocument/2006/relationships/image" Target="../media/image37.jpeg"/><Relationship Id="rId37" Type="http://schemas.openxmlformats.org/officeDocument/2006/relationships/image" Target="../media/image42.jpeg"/><Relationship Id="rId40" Type="http://schemas.openxmlformats.org/officeDocument/2006/relationships/image" Target="../media/image45.jpeg"/><Relationship Id="rId45" Type="http://schemas.openxmlformats.org/officeDocument/2006/relationships/image" Target="../media/image50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23" Type="http://schemas.openxmlformats.org/officeDocument/2006/relationships/image" Target="../media/image28.jpeg"/><Relationship Id="rId28" Type="http://schemas.openxmlformats.org/officeDocument/2006/relationships/image" Target="../media/image33.jpeg"/><Relationship Id="rId36" Type="http://schemas.openxmlformats.org/officeDocument/2006/relationships/image" Target="../media/image41.jpeg"/><Relationship Id="rId10" Type="http://schemas.openxmlformats.org/officeDocument/2006/relationships/image" Target="../media/image15.jpeg"/><Relationship Id="rId19" Type="http://schemas.openxmlformats.org/officeDocument/2006/relationships/image" Target="../media/image24.jpeg"/><Relationship Id="rId31" Type="http://schemas.openxmlformats.org/officeDocument/2006/relationships/image" Target="../media/image36.jpeg"/><Relationship Id="rId44" Type="http://schemas.openxmlformats.org/officeDocument/2006/relationships/image" Target="../media/image49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Relationship Id="rId22" Type="http://schemas.openxmlformats.org/officeDocument/2006/relationships/image" Target="../media/image27.jpeg"/><Relationship Id="rId27" Type="http://schemas.openxmlformats.org/officeDocument/2006/relationships/image" Target="../media/image32.jpeg"/><Relationship Id="rId30" Type="http://schemas.openxmlformats.org/officeDocument/2006/relationships/image" Target="../media/image35.jpeg"/><Relationship Id="rId35" Type="http://schemas.openxmlformats.org/officeDocument/2006/relationships/image" Target="../media/image40.jpeg"/><Relationship Id="rId43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2319468" y="0"/>
            <a:ext cx="110836" cy="6813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863" y="1286609"/>
            <a:ext cx="5192172" cy="346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ctangle 8"/>
          <p:cNvSpPr/>
          <p:nvPr/>
        </p:nvSpPr>
        <p:spPr>
          <a:xfrm>
            <a:off x="5835423" y="4815441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i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Our performance fabrics are designed to endure everyday use</a:t>
            </a:r>
          </a:p>
          <a:p>
            <a:pPr algn="ctr"/>
            <a:r>
              <a:rPr lang="en-US" sz="1200" i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to fit all lifestyles.  All of our performance fabrics are a good choice for homes with children and heavy-duty lifestyles because of their durability and  ease of cleaning.</a:t>
            </a:r>
            <a:endParaRPr lang="en-US" sz="1200" i="0" dirty="0" smtClean="0">
              <a:latin typeface="Century Gothic" panose="020B0502020202020204" pitchFamily="34" charset="0"/>
            </a:endParaRPr>
          </a:p>
          <a:p>
            <a:pPr algn="ctr"/>
            <a:endParaRPr lang="en-US" sz="1200" i="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1200" i="0" dirty="0" smtClean="0">
                <a:latin typeface="Century Gothic" panose="020B0502020202020204" pitchFamily="34" charset="0"/>
              </a:rPr>
              <a:t>What an advantage to have your choice of</a:t>
            </a:r>
            <a:r>
              <a:rPr lang="en-US" sz="1200" dirty="0" smtClean="0">
                <a:latin typeface="Century Gothic" panose="020B0502020202020204" pitchFamily="34" charset="0"/>
              </a:rPr>
              <a:t> </a:t>
            </a:r>
            <a:r>
              <a:rPr lang="en-US" sz="1200" i="0" dirty="0" smtClean="0">
                <a:latin typeface="Century Gothic" panose="020B0502020202020204" pitchFamily="34" charset="0"/>
              </a:rPr>
              <a:t>performance fabrics</a:t>
            </a:r>
          </a:p>
          <a:p>
            <a:pPr algn="ctr"/>
            <a:r>
              <a:rPr lang="en-US" sz="1200" i="0" dirty="0" smtClean="0">
                <a:latin typeface="Century Gothic" panose="020B0502020202020204" pitchFamily="34" charset="0"/>
              </a:rPr>
              <a:t> for exceptional fabric performance benefits –</a:t>
            </a:r>
          </a:p>
          <a:p>
            <a:pPr algn="ctr"/>
            <a:r>
              <a:rPr lang="en-US" sz="1200" i="0" dirty="0" smtClean="0">
                <a:latin typeface="Century Gothic" panose="020B0502020202020204" pitchFamily="34" charset="0"/>
              </a:rPr>
              <a:t>all combined with our American-made quality!</a:t>
            </a:r>
            <a:endParaRPr lang="en-US" sz="1200" i="0" dirty="0">
              <a:latin typeface="Century Gothic" panose="020B0502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430983" y="0"/>
            <a:ext cx="66502" cy="688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72" y="636219"/>
            <a:ext cx="1594006" cy="1594006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524415" y="2394586"/>
            <a:ext cx="4838306" cy="16004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 panose="020B0502020202020204" pitchFamily="34" charset="0"/>
              </a:rPr>
              <a:t>Fabrics are known for their extremely stain, odor and moisture resistance.  Crypton repels water and </a:t>
            </a:r>
            <a:r>
              <a:rPr lang="en-US" sz="1400" dirty="0" smtClean="0">
                <a:latin typeface="Century Gothic" panose="020B0502020202020204" pitchFamily="34" charset="0"/>
              </a:rPr>
              <a:t>is </a:t>
            </a:r>
            <a:r>
              <a:rPr lang="en-US" sz="1400" dirty="0" smtClean="0">
                <a:latin typeface="Century Gothic" panose="020B0502020202020204" pitchFamily="34" charset="0"/>
              </a:rPr>
              <a:t>easily </a:t>
            </a:r>
            <a:r>
              <a:rPr lang="en-US" sz="1400" dirty="0" smtClean="0">
                <a:latin typeface="Century Gothic" panose="020B0502020202020204" pitchFamily="34" charset="0"/>
              </a:rPr>
              <a:t>cleaned with soap and water.  The fibers are remarkably durable and are not made with harmful chemical or flame retardants.  Crypton stands up to </a:t>
            </a:r>
            <a:r>
              <a:rPr lang="en-US" sz="1400" dirty="0" smtClean="0">
                <a:latin typeface="Century Gothic" panose="020B0502020202020204" pitchFamily="34" charset="0"/>
              </a:rPr>
              <a:t>kids and guests – perfect for your lifestyle!  </a:t>
            </a:r>
            <a:endParaRPr lang="en-US" sz="1400" dirty="0" smtClean="0">
              <a:latin typeface="Century Gothic" panose="020B0502020202020204" pitchFamily="34" charset="0"/>
            </a:endParaRPr>
          </a:p>
          <a:p>
            <a:pPr algn="ctr"/>
            <a:endParaRPr lang="en-US" sz="1400" b="1" dirty="0" smtClean="0">
              <a:latin typeface="Century Gothic" panose="020B0502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11" y="4618578"/>
            <a:ext cx="1034935" cy="103493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274" y="4618578"/>
            <a:ext cx="1034935" cy="10349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677" y="4618578"/>
            <a:ext cx="1034935" cy="10349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98" y="-749"/>
            <a:ext cx="6770102" cy="804311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9705" y="203388"/>
            <a:ext cx="5399748" cy="3123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Marshfield Performance Fabric Partners Program</a:t>
            </a:r>
            <a:endParaRPr lang="en-US" sz="1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01" y="4618578"/>
            <a:ext cx="1034935" cy="103493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3645" y="5653513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7899-18</a:t>
            </a:r>
          </a:p>
          <a:p>
            <a:pPr algn="ctr"/>
            <a:r>
              <a:rPr lang="en-US" sz="800" dirty="0" smtClean="0"/>
              <a:t>Coconut </a:t>
            </a:r>
            <a:r>
              <a:rPr lang="en-US" sz="800" dirty="0" smtClean="0"/>
              <a:t>Cadet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1055" y="5682424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7921-18</a:t>
            </a:r>
          </a:p>
          <a:p>
            <a:pPr algn="ctr"/>
            <a:r>
              <a:rPr lang="en-US" sz="800" dirty="0" smtClean="0"/>
              <a:t>Coconut </a:t>
            </a:r>
            <a:r>
              <a:rPr lang="en-US" sz="800" dirty="0" smtClean="0"/>
              <a:t>Spray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44819" y="5682424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7920-18</a:t>
            </a:r>
          </a:p>
          <a:p>
            <a:pPr algn="ctr"/>
            <a:r>
              <a:rPr lang="en-US" sz="800" dirty="0" smtClean="0"/>
              <a:t>Coconut </a:t>
            </a:r>
            <a:r>
              <a:rPr lang="en-US" sz="800" dirty="0" smtClean="0"/>
              <a:t>Graphite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90745" y="5653513"/>
            <a:ext cx="814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7400-18</a:t>
            </a:r>
          </a:p>
          <a:p>
            <a:pPr algn="ctr"/>
            <a:r>
              <a:rPr lang="en-US" sz="800" dirty="0" smtClean="0"/>
              <a:t>Nomad </a:t>
            </a:r>
            <a:r>
              <a:rPr lang="en-US" sz="800" dirty="0" smtClean="0"/>
              <a:t>Snow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183549" y="906891"/>
            <a:ext cx="5399748" cy="3123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Marshfield Performance Fabric Partners Program</a:t>
            </a:r>
            <a:endParaRPr lang="en-US" sz="1200" b="1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03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2319468" y="0"/>
            <a:ext cx="110836" cy="6813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09087" y="101352"/>
            <a:ext cx="66502" cy="688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320" y="101352"/>
            <a:ext cx="2609497" cy="823235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305" y="69104"/>
            <a:ext cx="2307007" cy="962924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044658" y="1110166"/>
            <a:ext cx="6087506" cy="178510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smtClean="0">
                <a:latin typeface="Century Gothic" panose="020B0502020202020204" pitchFamily="34" charset="0"/>
              </a:rPr>
              <a:t>The exclusive Pendleton collection of Sunbrella fabrics for Marshfield brings together</a:t>
            </a:r>
          </a:p>
          <a:p>
            <a:r>
              <a:rPr lang="en-US" sz="1000" dirty="0" smtClean="0">
                <a:latin typeface="Century Gothic" panose="020B0502020202020204" pitchFamily="34" charset="0"/>
              </a:rPr>
              <a:t>three classic, American-made companies that are synonymous with quality and</a:t>
            </a:r>
          </a:p>
          <a:p>
            <a:r>
              <a:rPr lang="en-US" sz="1000" dirty="0">
                <a:latin typeface="Century Gothic" panose="020B0502020202020204" pitchFamily="34" charset="0"/>
              </a:rPr>
              <a:t>c</a:t>
            </a:r>
            <a:r>
              <a:rPr lang="en-US" sz="1000" dirty="0" smtClean="0">
                <a:latin typeface="Century Gothic" panose="020B0502020202020204" pitchFamily="34" charset="0"/>
              </a:rPr>
              <a:t>raftsmanship.  The Pendleton designs are deeply rooted in American heritage.  Collectively, the three brands represent American-made unique design, durability and quality.</a:t>
            </a:r>
          </a:p>
          <a:p>
            <a:endParaRPr lang="en-US" sz="1000" dirty="0">
              <a:latin typeface="Century Gothic" panose="020B0502020202020204" pitchFamily="34" charset="0"/>
            </a:endParaRPr>
          </a:p>
          <a:p>
            <a:r>
              <a:rPr lang="en-US" sz="1000" dirty="0" err="1" smtClean="0">
                <a:latin typeface="Century Gothic" panose="020B0502020202020204" pitchFamily="34" charset="0"/>
              </a:rPr>
              <a:t>Sunbrella’s</a:t>
            </a:r>
            <a:r>
              <a:rPr lang="en-US" sz="1000" dirty="0" smtClean="0">
                <a:latin typeface="Century Gothic" panose="020B0502020202020204" pitchFamily="34" charset="0"/>
              </a:rPr>
              <a:t>  residential fabrics are known for their durability, fade and stain resistance.</a:t>
            </a:r>
          </a:p>
          <a:p>
            <a:r>
              <a:rPr lang="en-US" sz="1000" dirty="0" smtClean="0">
                <a:latin typeface="Century Gothic" panose="020B0502020202020204" pitchFamily="34" charset="0"/>
              </a:rPr>
              <a:t>Sunbrella repels liquids and are easily cleaned – </a:t>
            </a:r>
            <a:r>
              <a:rPr lang="en-US" sz="1000" b="1" i="1" dirty="0" smtClean="0">
                <a:latin typeface="Century Gothic" panose="020B0502020202020204" pitchFamily="34" charset="0"/>
              </a:rPr>
              <a:t>even with bleach</a:t>
            </a:r>
            <a:r>
              <a:rPr lang="en-US" sz="1000" dirty="0">
                <a:latin typeface="Century Gothic" panose="020B0502020202020204" pitchFamily="34" charset="0"/>
              </a:rPr>
              <a:t>!</a:t>
            </a:r>
            <a:r>
              <a:rPr lang="en-US" sz="1000" dirty="0" smtClean="0">
                <a:latin typeface="Century Gothic" panose="020B0502020202020204" pitchFamily="34" charset="0"/>
              </a:rPr>
              <a:t>  The fibers are</a:t>
            </a:r>
          </a:p>
          <a:p>
            <a:r>
              <a:rPr lang="en-US" sz="1000" dirty="0" smtClean="0">
                <a:latin typeface="Century Gothic" panose="020B0502020202020204" pitchFamily="34" charset="0"/>
              </a:rPr>
              <a:t>made using  a solution-dyed technology that permanently infuses highly UV stable pigments into the most inherent performance features and chemically resistant upholstery fabric available today.  </a:t>
            </a:r>
          </a:p>
          <a:p>
            <a:pPr algn="ctr"/>
            <a:endParaRPr lang="en-US" sz="1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9534" y="1009768"/>
            <a:ext cx="4669160" cy="7386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50" dirty="0" smtClean="0">
                <a:latin typeface="Century Gothic" panose="020B0502020202020204" pitchFamily="34" charset="0"/>
              </a:rPr>
              <a:t>These fabrics are made from Olefin yarn which is virtually unstainable, easy to clean – </a:t>
            </a:r>
            <a:r>
              <a:rPr lang="en-US" sz="1050" b="1" i="1" dirty="0" smtClean="0">
                <a:latin typeface="Century Gothic" panose="020B0502020202020204" pitchFamily="34" charset="0"/>
              </a:rPr>
              <a:t>even with bleach!</a:t>
            </a:r>
            <a:r>
              <a:rPr lang="en-US" sz="1050" dirty="0" smtClean="0">
                <a:latin typeface="Century Gothic" panose="020B0502020202020204" pitchFamily="34" charset="0"/>
              </a:rPr>
              <a:t>  Olefin also does not require any</a:t>
            </a:r>
          </a:p>
          <a:p>
            <a:r>
              <a:rPr lang="en-US" sz="1050" dirty="0" smtClean="0">
                <a:latin typeface="Century Gothic" panose="020B0502020202020204" pitchFamily="34" charset="0"/>
              </a:rPr>
              <a:t>chemical treatments to give it its unique qualities.</a:t>
            </a:r>
          </a:p>
          <a:p>
            <a:pPr algn="ctr"/>
            <a:endParaRPr lang="en-US" sz="1050" b="1" dirty="0" smtClean="0"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530" y="2993636"/>
            <a:ext cx="736136" cy="7361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076" y="4266641"/>
            <a:ext cx="786736" cy="7515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369" y="3004057"/>
            <a:ext cx="714119" cy="7141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413" y="4271171"/>
            <a:ext cx="726484" cy="7264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689" y="4279410"/>
            <a:ext cx="724634" cy="72463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392" y="5576577"/>
            <a:ext cx="688712" cy="6887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311" y="2981424"/>
            <a:ext cx="734943" cy="7349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5473" y="2336427"/>
            <a:ext cx="6479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7043-15</a:t>
            </a:r>
          </a:p>
          <a:p>
            <a:pPr algn="ctr"/>
            <a:r>
              <a:rPr lang="en-US" sz="800" dirty="0" smtClean="0"/>
              <a:t>Basic Linen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64012" y="2355580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7042-19</a:t>
            </a:r>
          </a:p>
          <a:p>
            <a:pPr algn="ctr"/>
            <a:r>
              <a:rPr lang="en-US" sz="800" dirty="0" smtClean="0"/>
              <a:t>Belgium</a:t>
            </a:r>
          </a:p>
          <a:p>
            <a:pPr algn="ctr"/>
            <a:r>
              <a:rPr lang="en-US" sz="800" dirty="0" smtClean="0"/>
              <a:t>Indigo</a:t>
            </a:r>
            <a:endParaRPr lang="en-US" sz="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655" y="1815447"/>
            <a:ext cx="577195" cy="5771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96" y="1813879"/>
            <a:ext cx="578763" cy="5787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038" y="1805411"/>
            <a:ext cx="578689" cy="578689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2438231" y="2346844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7041-13</a:t>
            </a:r>
          </a:p>
          <a:p>
            <a:pPr algn="ctr"/>
            <a:r>
              <a:rPr lang="en-US" sz="800" dirty="0" smtClean="0"/>
              <a:t>Bevel Cement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440" y="1795407"/>
            <a:ext cx="577631" cy="577631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3155081" y="2323816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5477-13</a:t>
            </a:r>
          </a:p>
          <a:p>
            <a:pPr algn="ctr"/>
            <a:r>
              <a:rPr lang="en-US" sz="800" dirty="0" smtClean="0"/>
              <a:t>Cardigan</a:t>
            </a:r>
          </a:p>
          <a:p>
            <a:pPr algn="ctr"/>
            <a:r>
              <a:rPr lang="en-US" sz="800" dirty="0" smtClean="0"/>
              <a:t>Graphite</a:t>
            </a:r>
            <a:endParaRPr lang="en-US" sz="800" dirty="0" smtClean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016" y="1807388"/>
            <a:ext cx="585254" cy="585254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3796029" y="2344347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5463-13</a:t>
            </a:r>
          </a:p>
          <a:p>
            <a:pPr algn="ctr"/>
            <a:r>
              <a:rPr lang="en-US" sz="800" dirty="0" smtClean="0"/>
              <a:t>Charlize</a:t>
            </a:r>
          </a:p>
          <a:p>
            <a:pPr algn="ctr"/>
            <a:r>
              <a:rPr lang="en-US" sz="800" dirty="0" smtClean="0"/>
              <a:t>Pearl</a:t>
            </a:r>
            <a:endParaRPr lang="en-US" sz="800" dirty="0" smtClean="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333" y="1824521"/>
            <a:ext cx="585072" cy="585072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4412858" y="2388262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5478-15</a:t>
            </a:r>
          </a:p>
          <a:p>
            <a:pPr algn="ctr"/>
            <a:r>
              <a:rPr lang="en-US" sz="800" dirty="0" smtClean="0"/>
              <a:t>Dialed-in-Bray</a:t>
            </a: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319" y="2754457"/>
            <a:ext cx="581545" cy="581545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1780569" y="3288174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7039-13</a:t>
            </a:r>
            <a:endParaRPr lang="en-US" sz="800" dirty="0" smtClean="0"/>
          </a:p>
          <a:p>
            <a:pPr algn="ctr"/>
            <a:r>
              <a:rPr lang="en-US" sz="800" dirty="0" smtClean="0"/>
              <a:t>Haitian Pearl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66" y="2750815"/>
            <a:ext cx="581592" cy="581592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2493677" y="3288892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5447-13</a:t>
            </a:r>
          </a:p>
          <a:p>
            <a:pPr algn="ctr"/>
            <a:r>
              <a:rPr lang="en-US" sz="800" dirty="0" smtClean="0"/>
              <a:t>Hansen Pool</a:t>
            </a: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806" y="2754457"/>
            <a:ext cx="564572" cy="564572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3187718" y="3310274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7054-13</a:t>
            </a:r>
          </a:p>
          <a:p>
            <a:pPr algn="ctr"/>
            <a:r>
              <a:rPr lang="en-US" sz="800" dirty="0" err="1" smtClean="0"/>
              <a:t>Hempstitch</a:t>
            </a:r>
            <a:endParaRPr lang="en-US" sz="800" dirty="0"/>
          </a:p>
          <a:p>
            <a:pPr algn="ctr"/>
            <a:r>
              <a:rPr lang="en-US" sz="800" dirty="0" smtClean="0"/>
              <a:t>Cement</a:t>
            </a:r>
            <a:endParaRPr lang="en-US" sz="800" dirty="0" smtClean="0"/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30" y="3786566"/>
            <a:ext cx="589582" cy="596410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438881" y="4346575"/>
            <a:ext cx="828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5472-18</a:t>
            </a:r>
          </a:p>
          <a:p>
            <a:pPr algn="ctr"/>
            <a:r>
              <a:rPr lang="en-US" sz="800" dirty="0" smtClean="0"/>
              <a:t>Mozambique</a:t>
            </a:r>
          </a:p>
          <a:p>
            <a:pPr algn="ctr"/>
            <a:r>
              <a:rPr lang="en-US" sz="800" dirty="0" smtClean="0"/>
              <a:t> Navy</a:t>
            </a:r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892" y="3779194"/>
            <a:ext cx="585025" cy="585025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1950084" y="4352135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5460-15</a:t>
            </a:r>
          </a:p>
          <a:p>
            <a:pPr algn="ctr"/>
            <a:r>
              <a:rPr lang="en-US" sz="800" dirty="0" smtClean="0"/>
              <a:t>Riches</a:t>
            </a:r>
          </a:p>
          <a:p>
            <a:pPr algn="ctr"/>
            <a:r>
              <a:rPr lang="en-US" sz="800" dirty="0" smtClean="0"/>
              <a:t>Cream</a:t>
            </a:r>
            <a:endParaRPr lang="en-US" sz="800" dirty="0" smtClean="0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26" y="3774767"/>
            <a:ext cx="603410" cy="603410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2650472" y="4343948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5465-15</a:t>
            </a:r>
          </a:p>
          <a:p>
            <a:pPr algn="ctr"/>
            <a:r>
              <a:rPr lang="en-US" sz="800" dirty="0" smtClean="0"/>
              <a:t>Riches</a:t>
            </a:r>
          </a:p>
          <a:p>
            <a:pPr algn="ctr"/>
            <a:r>
              <a:rPr lang="en-US" sz="800" dirty="0" smtClean="0"/>
              <a:t> </a:t>
            </a:r>
            <a:r>
              <a:rPr lang="en-US" sz="800" dirty="0" smtClean="0"/>
              <a:t>Saddle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860" y="3763376"/>
            <a:ext cx="580572" cy="580572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3324012" y="4341056"/>
            <a:ext cx="564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5466-13</a:t>
            </a:r>
          </a:p>
          <a:p>
            <a:pPr algn="ctr"/>
            <a:r>
              <a:rPr lang="en-US" sz="800" dirty="0" smtClean="0"/>
              <a:t>Romero</a:t>
            </a:r>
          </a:p>
          <a:p>
            <a:pPr algn="ctr"/>
            <a:r>
              <a:rPr lang="en-US" sz="800" dirty="0" smtClean="0"/>
              <a:t>Azure</a:t>
            </a:r>
            <a:endParaRPr lang="en-US" sz="800" dirty="0" smtClean="0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257" y="3741643"/>
            <a:ext cx="578836" cy="578836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4109418" y="5602147"/>
            <a:ext cx="604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7061-15</a:t>
            </a:r>
          </a:p>
          <a:p>
            <a:pPr algn="ctr"/>
            <a:r>
              <a:rPr lang="en-US" sz="800" dirty="0" smtClean="0"/>
              <a:t>Roots</a:t>
            </a:r>
          </a:p>
          <a:p>
            <a:pPr algn="ctr"/>
            <a:r>
              <a:rPr lang="en-US" sz="800" dirty="0" smtClean="0"/>
              <a:t>Cardinal</a:t>
            </a:r>
            <a:endParaRPr lang="en-US" sz="800" dirty="0" smtClean="0"/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985" y="4810127"/>
            <a:ext cx="624690" cy="624690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4817910" y="5584941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5475-15</a:t>
            </a:r>
          </a:p>
          <a:p>
            <a:pPr algn="ctr"/>
            <a:r>
              <a:rPr lang="en-US" sz="800" dirty="0" smtClean="0"/>
              <a:t>Southpaw</a:t>
            </a:r>
          </a:p>
          <a:p>
            <a:pPr algn="ctr"/>
            <a:r>
              <a:rPr lang="en-US" sz="800" dirty="0" smtClean="0"/>
              <a:t>Graphite</a:t>
            </a:r>
            <a:endParaRPr lang="en-US" sz="800" dirty="0" smtClean="0"/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455" y="4831957"/>
            <a:ext cx="634014" cy="634014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1961332" y="5415442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5468-15</a:t>
            </a:r>
          </a:p>
          <a:p>
            <a:pPr algn="ctr"/>
            <a:r>
              <a:rPr lang="en-US" sz="800" dirty="0" smtClean="0"/>
              <a:t>Southpaw</a:t>
            </a:r>
          </a:p>
          <a:p>
            <a:pPr algn="ctr"/>
            <a:r>
              <a:rPr lang="en-US" sz="800" dirty="0" smtClean="0"/>
              <a:t>Pearl</a:t>
            </a:r>
            <a:endParaRPr lang="en-US" sz="800" dirty="0" smtClean="0"/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917" y="4850819"/>
            <a:ext cx="608005" cy="608005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2634738" y="5428255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5469-15</a:t>
            </a:r>
          </a:p>
          <a:p>
            <a:pPr algn="ctr"/>
            <a:r>
              <a:rPr lang="en-US" sz="800" dirty="0" smtClean="0"/>
              <a:t>Southpaw</a:t>
            </a:r>
          </a:p>
          <a:p>
            <a:pPr algn="ctr"/>
            <a:r>
              <a:rPr lang="en-US" sz="800" dirty="0" smtClean="0"/>
              <a:t>Sable</a:t>
            </a:r>
            <a:endParaRPr lang="en-US" sz="800" dirty="0" smtClean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33" y="4853716"/>
            <a:ext cx="607386" cy="644706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3269922" y="5482002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5462-13</a:t>
            </a:r>
          </a:p>
          <a:p>
            <a:pPr algn="ctr"/>
            <a:r>
              <a:rPr lang="en-US" sz="800" dirty="0" err="1" smtClean="0"/>
              <a:t>Sugarshack</a:t>
            </a:r>
            <a:endParaRPr lang="en-US" sz="800" dirty="0" smtClean="0"/>
          </a:p>
          <a:p>
            <a:pPr algn="ctr"/>
            <a:r>
              <a:rPr lang="en-US" sz="800" dirty="0" smtClean="0"/>
              <a:t> </a:t>
            </a:r>
            <a:r>
              <a:rPr lang="en-US" sz="800" dirty="0" smtClean="0"/>
              <a:t>Ash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782" y="4849896"/>
            <a:ext cx="587964" cy="635952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3978465" y="5461425"/>
            <a:ext cx="742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5451-13</a:t>
            </a:r>
          </a:p>
          <a:p>
            <a:pPr algn="ctr"/>
            <a:r>
              <a:rPr lang="en-US" sz="800" dirty="0" err="1" smtClean="0"/>
              <a:t>Sugarshack</a:t>
            </a:r>
            <a:endParaRPr lang="en-US" sz="800" dirty="0" smtClean="0"/>
          </a:p>
          <a:p>
            <a:pPr algn="ctr"/>
            <a:r>
              <a:rPr lang="en-US" sz="800" dirty="0" smtClean="0"/>
              <a:t>Shale</a:t>
            </a:r>
            <a:endParaRPr lang="en-US" sz="800" dirty="0" smtClean="0"/>
          </a:p>
        </p:txBody>
      </p:sp>
      <p:pic>
        <p:nvPicPr>
          <p:cNvPr id="103" name="Picture 10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006" y="4858514"/>
            <a:ext cx="618715" cy="618715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4649952" y="5473753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5470-15</a:t>
            </a:r>
          </a:p>
          <a:p>
            <a:pPr algn="ctr"/>
            <a:r>
              <a:rPr lang="en-US" sz="800" dirty="0" err="1" smtClean="0"/>
              <a:t>Sweetspot</a:t>
            </a:r>
            <a:r>
              <a:rPr lang="en-US" sz="800" dirty="0" smtClean="0"/>
              <a:t> Flax</a:t>
            </a: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22" y="5846409"/>
            <a:ext cx="667076" cy="667076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1234629" y="6463412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5471-15</a:t>
            </a:r>
          </a:p>
          <a:p>
            <a:pPr algn="ctr"/>
            <a:r>
              <a:rPr lang="en-US" sz="800" dirty="0" err="1" smtClean="0"/>
              <a:t>Sweetspot</a:t>
            </a:r>
            <a:r>
              <a:rPr lang="en-US" sz="800" dirty="0" smtClean="0"/>
              <a:t> </a:t>
            </a:r>
            <a:endParaRPr lang="en-US" sz="800" dirty="0" smtClean="0"/>
          </a:p>
          <a:p>
            <a:pPr algn="ctr"/>
            <a:r>
              <a:rPr lang="en-US" sz="800" dirty="0" smtClean="0"/>
              <a:t>Tuxedo</a:t>
            </a:r>
            <a:endParaRPr lang="en-US" sz="800" dirty="0" smtClean="0"/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408" y="5845560"/>
            <a:ext cx="657014" cy="657014"/>
          </a:xfrm>
          <a:prstGeom prst="rect">
            <a:avLst/>
          </a:prstGeom>
        </p:spPr>
      </p:pic>
      <p:sp>
        <p:nvSpPr>
          <p:cNvPr id="108" name="TextBox 107"/>
          <p:cNvSpPr txBox="1"/>
          <p:nvPr/>
        </p:nvSpPr>
        <p:spPr>
          <a:xfrm>
            <a:off x="1955475" y="6465771"/>
            <a:ext cx="633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5464-13</a:t>
            </a:r>
          </a:p>
          <a:p>
            <a:pPr algn="ctr"/>
            <a:r>
              <a:rPr lang="en-US" sz="800" dirty="0" err="1" smtClean="0"/>
              <a:t>Turino</a:t>
            </a:r>
            <a:r>
              <a:rPr lang="en-US" sz="800" dirty="0" smtClean="0"/>
              <a:t> Ash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27226" y="328303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entury Gothic" panose="020B0502020202020204" pitchFamily="34" charset="0"/>
              </a:rPr>
              <a:t>and</a:t>
            </a:r>
            <a:endParaRPr lang="en-US" i="1" dirty="0">
              <a:latin typeface="Century Gothic" panose="020B0502020202020204" pitchFamily="34" charset="0"/>
            </a:endParaRPr>
          </a:p>
        </p:txBody>
      </p:sp>
      <p:pic>
        <p:nvPicPr>
          <p:cNvPr id="64" name="Picture 63"/>
          <p:cNvPicPr/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052" y="79783"/>
            <a:ext cx="2239820" cy="952245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6853248" y="6220564"/>
            <a:ext cx="768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7207-39</a:t>
            </a:r>
          </a:p>
          <a:p>
            <a:pPr algn="ctr"/>
            <a:r>
              <a:rPr lang="en-US" sz="800" dirty="0" smtClean="0"/>
              <a:t>River </a:t>
            </a:r>
            <a:r>
              <a:rPr lang="en-US" sz="800" dirty="0" smtClean="0"/>
              <a:t>Fawn </a:t>
            </a:r>
          </a:p>
          <a:p>
            <a:pPr algn="ctr"/>
            <a:r>
              <a:rPr lang="en-US" sz="800" dirty="0" smtClean="0"/>
              <a:t>Pendleton</a:t>
            </a:r>
          </a:p>
          <a:p>
            <a:pPr algn="ctr"/>
            <a:endParaRPr lang="en-US" sz="800" dirty="0" smtClean="0"/>
          </a:p>
        </p:txBody>
      </p:sp>
      <p:sp>
        <p:nvSpPr>
          <p:cNvPr id="66" name="TextBox 65"/>
          <p:cNvSpPr txBox="1"/>
          <p:nvPr/>
        </p:nvSpPr>
        <p:spPr>
          <a:xfrm>
            <a:off x="8559290" y="4975574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7200-35 </a:t>
            </a:r>
          </a:p>
          <a:p>
            <a:pPr algn="ctr"/>
            <a:r>
              <a:rPr lang="en-US" sz="800" dirty="0" smtClean="0"/>
              <a:t>Mayan </a:t>
            </a:r>
            <a:r>
              <a:rPr lang="en-US" sz="800" dirty="0" smtClean="0"/>
              <a:t>Adobe</a:t>
            </a:r>
          </a:p>
          <a:p>
            <a:pPr algn="ctr"/>
            <a:r>
              <a:rPr lang="en-US" sz="800" dirty="0" smtClean="0"/>
              <a:t>Pendleton</a:t>
            </a:r>
            <a:endParaRPr lang="en-US" sz="800" dirty="0" smtClean="0"/>
          </a:p>
        </p:txBody>
      </p:sp>
      <p:sp>
        <p:nvSpPr>
          <p:cNvPr id="76" name="TextBox 75"/>
          <p:cNvSpPr txBox="1"/>
          <p:nvPr/>
        </p:nvSpPr>
        <p:spPr>
          <a:xfrm>
            <a:off x="10148523" y="3709912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7203-32 </a:t>
            </a:r>
            <a:r>
              <a:rPr lang="en-US" sz="800" dirty="0" err="1" smtClean="0"/>
              <a:t>Frasure</a:t>
            </a:r>
            <a:endParaRPr lang="en-US" sz="800" dirty="0"/>
          </a:p>
          <a:p>
            <a:pPr algn="ctr"/>
            <a:r>
              <a:rPr lang="en-US" sz="800" dirty="0" smtClean="0"/>
              <a:t>Oxblood</a:t>
            </a:r>
          </a:p>
          <a:p>
            <a:pPr algn="ctr"/>
            <a:r>
              <a:rPr lang="en-US" sz="800" dirty="0" smtClean="0"/>
              <a:t>Pendleton</a:t>
            </a:r>
            <a:endParaRPr lang="en-US" sz="800" dirty="0" smtClean="0"/>
          </a:p>
        </p:txBody>
      </p:sp>
      <p:sp>
        <p:nvSpPr>
          <p:cNvPr id="109" name="TextBox 108"/>
          <p:cNvSpPr txBox="1"/>
          <p:nvPr/>
        </p:nvSpPr>
        <p:spPr>
          <a:xfrm>
            <a:off x="7716076" y="5000424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7201-31 </a:t>
            </a:r>
            <a:r>
              <a:rPr lang="en-US" sz="800" dirty="0" smtClean="0"/>
              <a:t>Loft</a:t>
            </a:r>
          </a:p>
          <a:p>
            <a:pPr algn="ctr"/>
            <a:r>
              <a:rPr lang="en-US" sz="800" dirty="0" smtClean="0"/>
              <a:t> Char</a:t>
            </a:r>
          </a:p>
          <a:p>
            <a:pPr algn="ctr"/>
            <a:r>
              <a:rPr lang="en-US" sz="800" dirty="0" smtClean="0"/>
              <a:t>Pendleton</a:t>
            </a:r>
            <a:endParaRPr lang="en-US" sz="800" dirty="0" smtClean="0"/>
          </a:p>
        </p:txBody>
      </p:sp>
      <p:sp>
        <p:nvSpPr>
          <p:cNvPr id="110" name="TextBox 109"/>
          <p:cNvSpPr txBox="1"/>
          <p:nvPr/>
        </p:nvSpPr>
        <p:spPr>
          <a:xfrm>
            <a:off x="6857661" y="4979122"/>
            <a:ext cx="877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7205-35</a:t>
            </a:r>
          </a:p>
          <a:p>
            <a:pPr algn="ctr"/>
            <a:r>
              <a:rPr lang="en-US" sz="800" dirty="0" err="1" smtClean="0"/>
              <a:t>Lahiana</a:t>
            </a:r>
            <a:r>
              <a:rPr lang="en-US" sz="800" dirty="0" smtClean="0"/>
              <a:t> Wave</a:t>
            </a:r>
          </a:p>
          <a:p>
            <a:pPr algn="ctr"/>
            <a:r>
              <a:rPr lang="en-US" sz="800" dirty="0" smtClean="0"/>
              <a:t>Turquoise</a:t>
            </a:r>
          </a:p>
          <a:p>
            <a:pPr algn="ctr"/>
            <a:r>
              <a:rPr lang="en-US" sz="800" dirty="0" smtClean="0"/>
              <a:t>Pendleton</a:t>
            </a:r>
            <a:endParaRPr lang="en-US" sz="800" dirty="0" smtClean="0"/>
          </a:p>
        </p:txBody>
      </p:sp>
      <p:sp>
        <p:nvSpPr>
          <p:cNvPr id="112" name="TextBox 111"/>
          <p:cNvSpPr txBox="1"/>
          <p:nvPr/>
        </p:nvSpPr>
        <p:spPr>
          <a:xfrm>
            <a:off x="8672363" y="3703250"/>
            <a:ext cx="663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7206-21</a:t>
            </a:r>
          </a:p>
          <a:p>
            <a:pPr algn="ctr"/>
            <a:r>
              <a:rPr lang="en-US" sz="800" dirty="0" smtClean="0"/>
              <a:t>Flagship</a:t>
            </a:r>
            <a:endParaRPr lang="en-US" sz="800" dirty="0" smtClean="0"/>
          </a:p>
          <a:p>
            <a:pPr algn="ctr"/>
            <a:r>
              <a:rPr lang="en-US" sz="800" dirty="0" smtClean="0"/>
              <a:t>Pewter</a:t>
            </a:r>
          </a:p>
          <a:p>
            <a:pPr algn="ctr"/>
            <a:r>
              <a:rPr lang="en-US" sz="800" dirty="0" smtClean="0"/>
              <a:t>Pendleton</a:t>
            </a:r>
          </a:p>
          <a:p>
            <a:pPr algn="ctr"/>
            <a:endParaRPr lang="en-US" sz="800" dirty="0" smtClean="0"/>
          </a:p>
        </p:txBody>
      </p:sp>
      <p:sp>
        <p:nvSpPr>
          <p:cNvPr id="113" name="TextBox 112"/>
          <p:cNvSpPr txBox="1"/>
          <p:nvPr/>
        </p:nvSpPr>
        <p:spPr>
          <a:xfrm>
            <a:off x="9446249" y="3718050"/>
            <a:ext cx="663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7204-21</a:t>
            </a:r>
          </a:p>
          <a:p>
            <a:pPr algn="ctr"/>
            <a:r>
              <a:rPr lang="en-US" sz="800" dirty="0" smtClean="0"/>
              <a:t>Flagship</a:t>
            </a:r>
            <a:endParaRPr lang="en-US" sz="800" dirty="0" smtClean="0"/>
          </a:p>
          <a:p>
            <a:pPr algn="ctr"/>
            <a:r>
              <a:rPr lang="en-US" sz="800" dirty="0" smtClean="0"/>
              <a:t>Twilight</a:t>
            </a:r>
          </a:p>
          <a:p>
            <a:pPr algn="ctr"/>
            <a:r>
              <a:rPr lang="en-US" sz="800" dirty="0" smtClean="0"/>
              <a:t>Pendleton</a:t>
            </a:r>
          </a:p>
          <a:p>
            <a:pPr algn="ctr"/>
            <a:endParaRPr lang="en-US" sz="800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9" y="1822596"/>
            <a:ext cx="588923" cy="588923"/>
          </a:xfrm>
          <a:prstGeom prst="rect">
            <a:avLst/>
          </a:prstGeom>
        </p:spPr>
      </p:pic>
      <p:sp>
        <p:nvSpPr>
          <p:cNvPr id="111" name="TextBox 110"/>
          <p:cNvSpPr txBox="1"/>
          <p:nvPr/>
        </p:nvSpPr>
        <p:spPr>
          <a:xfrm>
            <a:off x="412284" y="2365198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7057-15</a:t>
            </a:r>
            <a:endParaRPr lang="en-US" sz="800" dirty="0" smtClean="0"/>
          </a:p>
          <a:p>
            <a:pPr algn="ctr"/>
            <a:r>
              <a:rPr lang="en-US" sz="800" dirty="0" smtClean="0"/>
              <a:t>Basic </a:t>
            </a:r>
            <a:r>
              <a:rPr lang="en-US" sz="800" dirty="0" smtClean="0"/>
              <a:t>Berber</a:t>
            </a:r>
            <a:endParaRPr lang="en-US" sz="800" dirty="0" smtClean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259" y="2764407"/>
            <a:ext cx="582788" cy="582788"/>
          </a:xfrm>
          <a:prstGeom prst="rect">
            <a:avLst/>
          </a:prstGeom>
        </p:spPr>
      </p:pic>
      <p:sp>
        <p:nvSpPr>
          <p:cNvPr id="115" name="TextBox 114"/>
          <p:cNvSpPr txBox="1"/>
          <p:nvPr/>
        </p:nvSpPr>
        <p:spPr>
          <a:xfrm>
            <a:off x="3914458" y="3324880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7063-14</a:t>
            </a:r>
            <a:endParaRPr lang="en-US" sz="800" dirty="0" smtClean="0"/>
          </a:p>
          <a:p>
            <a:pPr algn="ctr"/>
            <a:r>
              <a:rPr lang="en-US" sz="800" dirty="0" smtClean="0"/>
              <a:t>Market</a:t>
            </a:r>
          </a:p>
          <a:p>
            <a:pPr algn="ctr"/>
            <a:r>
              <a:rPr lang="en-US" sz="800" dirty="0" smtClean="0"/>
              <a:t>Indigo</a:t>
            </a:r>
            <a:endParaRPr lang="en-US" sz="800" dirty="0" smtClean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579" y="2761212"/>
            <a:ext cx="601005" cy="601005"/>
          </a:xfrm>
          <a:prstGeom prst="rect">
            <a:avLst/>
          </a:prstGeom>
        </p:spPr>
      </p:pic>
      <p:sp>
        <p:nvSpPr>
          <p:cNvPr id="117" name="TextBox 116"/>
          <p:cNvSpPr txBox="1"/>
          <p:nvPr/>
        </p:nvSpPr>
        <p:spPr>
          <a:xfrm>
            <a:off x="4593054" y="3301682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7062-14</a:t>
            </a:r>
            <a:endParaRPr lang="en-US" sz="800" dirty="0" smtClean="0"/>
          </a:p>
          <a:p>
            <a:pPr algn="ctr"/>
            <a:r>
              <a:rPr lang="en-US" sz="800" dirty="0" smtClean="0"/>
              <a:t>Market</a:t>
            </a:r>
          </a:p>
          <a:p>
            <a:pPr algn="ctr"/>
            <a:r>
              <a:rPr lang="en-US" sz="800" dirty="0" smtClean="0"/>
              <a:t>Salt</a:t>
            </a:r>
            <a:endParaRPr lang="en-US" sz="800" dirty="0" smtClean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37" y="2710365"/>
            <a:ext cx="660682" cy="660682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509338" y="3332535"/>
            <a:ext cx="564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7056-15</a:t>
            </a:r>
          </a:p>
          <a:p>
            <a:pPr algn="ctr"/>
            <a:r>
              <a:rPr lang="en-US" sz="800" dirty="0" smtClean="0"/>
              <a:t>Gender</a:t>
            </a:r>
          </a:p>
          <a:p>
            <a:pPr algn="ctr"/>
            <a:r>
              <a:rPr lang="en-US" sz="800" dirty="0" smtClean="0"/>
              <a:t>Flannel</a:t>
            </a:r>
            <a:endParaRPr lang="en-US" sz="800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671" y="2720191"/>
            <a:ext cx="643437" cy="643437"/>
          </a:xfrm>
          <a:prstGeom prst="rect">
            <a:avLst/>
          </a:prstGeom>
        </p:spPr>
      </p:pic>
      <p:sp>
        <p:nvSpPr>
          <p:cNvPr id="121" name="TextBox 120"/>
          <p:cNvSpPr txBox="1"/>
          <p:nvPr/>
        </p:nvSpPr>
        <p:spPr>
          <a:xfrm>
            <a:off x="1239156" y="3331962"/>
            <a:ext cx="564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5473-12</a:t>
            </a:r>
          </a:p>
          <a:p>
            <a:pPr algn="ctr"/>
            <a:r>
              <a:rPr lang="en-US" sz="800" dirty="0" smtClean="0"/>
              <a:t>Grande</a:t>
            </a:r>
          </a:p>
          <a:p>
            <a:pPr algn="ctr"/>
            <a:r>
              <a:rPr lang="en-US" sz="800" dirty="0" smtClean="0"/>
              <a:t>Shale</a:t>
            </a:r>
            <a:endParaRPr lang="en-US" sz="800" dirty="0" smtClean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538" y="3772572"/>
            <a:ext cx="639429" cy="639429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1232496" y="4387101"/>
            <a:ext cx="564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7058-13</a:t>
            </a:r>
          </a:p>
          <a:p>
            <a:pPr algn="ctr"/>
            <a:r>
              <a:rPr lang="en-US" sz="800" dirty="0" smtClean="0"/>
              <a:t>Reverie</a:t>
            </a:r>
          </a:p>
          <a:p>
            <a:pPr algn="ctr"/>
            <a:r>
              <a:rPr lang="en-US" sz="800" dirty="0" smtClean="0"/>
              <a:t>Powder</a:t>
            </a:r>
            <a:endParaRPr lang="en-US" sz="800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61" y="3725342"/>
            <a:ext cx="580066" cy="580066"/>
          </a:xfrm>
          <a:prstGeom prst="rect">
            <a:avLst/>
          </a:prstGeom>
        </p:spPr>
      </p:pic>
      <p:sp>
        <p:nvSpPr>
          <p:cNvPr id="125" name="TextBox 124"/>
          <p:cNvSpPr txBox="1"/>
          <p:nvPr/>
        </p:nvSpPr>
        <p:spPr>
          <a:xfrm>
            <a:off x="4632926" y="4312491"/>
            <a:ext cx="564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7060-15</a:t>
            </a:r>
          </a:p>
          <a:p>
            <a:pPr algn="ctr"/>
            <a:r>
              <a:rPr lang="en-US" sz="800" dirty="0" smtClean="0"/>
              <a:t>Roots</a:t>
            </a:r>
          </a:p>
          <a:p>
            <a:pPr algn="ctr"/>
            <a:r>
              <a:rPr lang="en-US" sz="800" dirty="0" smtClean="0"/>
              <a:t>Carbon</a:t>
            </a:r>
            <a:endParaRPr lang="en-US" sz="800" dirty="0" smtClean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71" y="4806184"/>
            <a:ext cx="645901" cy="645901"/>
          </a:xfrm>
          <a:prstGeom prst="rect">
            <a:avLst/>
          </a:prstGeom>
        </p:spPr>
      </p:pic>
      <p:sp>
        <p:nvSpPr>
          <p:cNvPr id="128" name="TextBox 127"/>
          <p:cNvSpPr txBox="1"/>
          <p:nvPr/>
        </p:nvSpPr>
        <p:spPr>
          <a:xfrm>
            <a:off x="3911226" y="4322921"/>
            <a:ext cx="641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5467-13</a:t>
            </a:r>
          </a:p>
          <a:p>
            <a:pPr algn="ctr"/>
            <a:r>
              <a:rPr lang="en-US" sz="800" dirty="0" smtClean="0"/>
              <a:t>Romero</a:t>
            </a:r>
          </a:p>
          <a:p>
            <a:pPr algn="ctr"/>
            <a:r>
              <a:rPr lang="en-US" sz="800" dirty="0" smtClean="0"/>
              <a:t> </a:t>
            </a:r>
            <a:r>
              <a:rPr lang="en-US" sz="800" dirty="0" smtClean="0"/>
              <a:t>Graphite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767" y="2955437"/>
            <a:ext cx="750266" cy="750266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6055361" y="3671008"/>
            <a:ext cx="779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7218-31</a:t>
            </a:r>
          </a:p>
          <a:p>
            <a:pPr algn="ctr"/>
            <a:r>
              <a:rPr lang="en-US" sz="800" dirty="0" smtClean="0"/>
              <a:t>Anya Denim</a:t>
            </a:r>
          </a:p>
          <a:p>
            <a:pPr algn="ctr"/>
            <a:r>
              <a:rPr lang="en-US" sz="800" dirty="0" smtClean="0"/>
              <a:t>Sunbrella</a:t>
            </a:r>
            <a:endParaRPr lang="en-US" sz="800" dirty="0" smtClean="0"/>
          </a:p>
          <a:p>
            <a:pPr algn="ctr"/>
            <a:endParaRPr lang="en-US" sz="800" dirty="0" smtClean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506" y="2952249"/>
            <a:ext cx="756643" cy="756643"/>
          </a:xfrm>
          <a:prstGeom prst="rect">
            <a:avLst/>
          </a:prstGeom>
        </p:spPr>
      </p:pic>
      <p:sp>
        <p:nvSpPr>
          <p:cNvPr id="130" name="TextBox 129"/>
          <p:cNvSpPr txBox="1"/>
          <p:nvPr/>
        </p:nvSpPr>
        <p:spPr>
          <a:xfrm>
            <a:off x="9423915" y="4944172"/>
            <a:ext cx="694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7211-25</a:t>
            </a:r>
          </a:p>
          <a:p>
            <a:pPr algn="ctr"/>
            <a:r>
              <a:rPr lang="en-US" sz="800" dirty="0" smtClean="0"/>
              <a:t>Melbourne</a:t>
            </a:r>
          </a:p>
          <a:p>
            <a:pPr algn="ctr"/>
            <a:r>
              <a:rPr lang="en-US" sz="800" dirty="0"/>
              <a:t>A</a:t>
            </a:r>
            <a:r>
              <a:rPr lang="en-US" sz="800" dirty="0" smtClean="0"/>
              <a:t>lpaca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endParaRPr lang="en-US" sz="800" dirty="0" smtClean="0"/>
          </a:p>
        </p:txBody>
      </p:sp>
      <p:sp>
        <p:nvSpPr>
          <p:cNvPr id="131" name="TextBox 130"/>
          <p:cNvSpPr txBox="1"/>
          <p:nvPr/>
        </p:nvSpPr>
        <p:spPr>
          <a:xfrm>
            <a:off x="7743727" y="3677228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7212-36</a:t>
            </a:r>
          </a:p>
          <a:p>
            <a:pPr algn="ctr"/>
            <a:r>
              <a:rPr lang="en-US" sz="800" dirty="0" smtClean="0"/>
              <a:t>Canyon Land</a:t>
            </a:r>
          </a:p>
          <a:p>
            <a:pPr algn="ctr"/>
            <a:r>
              <a:rPr lang="en-US" sz="800" dirty="0" smtClean="0"/>
              <a:t>Desert</a:t>
            </a:r>
          </a:p>
          <a:p>
            <a:pPr algn="ctr"/>
            <a:r>
              <a:rPr lang="en-US" sz="800" dirty="0" smtClean="0"/>
              <a:t>Sunbrella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1058440" y="3753842"/>
            <a:ext cx="971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7208-32 </a:t>
            </a:r>
            <a:r>
              <a:rPr lang="en-US" sz="800" dirty="0" err="1" smtClean="0"/>
              <a:t>Frasure</a:t>
            </a:r>
            <a:endParaRPr lang="en-US" sz="800" dirty="0" smtClean="0"/>
          </a:p>
          <a:p>
            <a:pPr algn="ctr"/>
            <a:r>
              <a:rPr lang="en-US" sz="800" dirty="0" smtClean="0"/>
              <a:t>Sand</a:t>
            </a:r>
          </a:p>
          <a:p>
            <a:pPr algn="ctr"/>
            <a:r>
              <a:rPr lang="en-US" sz="800" dirty="0" smtClean="0"/>
              <a:t>Pendleton</a:t>
            </a:r>
          </a:p>
          <a:p>
            <a:pPr algn="ctr"/>
            <a:endParaRPr lang="en-US" sz="800" dirty="0" smtClean="0"/>
          </a:p>
        </p:txBody>
      </p:sp>
      <p:sp>
        <p:nvSpPr>
          <p:cNvPr id="133" name="TextBox 132"/>
          <p:cNvSpPr txBox="1"/>
          <p:nvPr/>
        </p:nvSpPr>
        <p:spPr>
          <a:xfrm>
            <a:off x="6034506" y="5018154"/>
            <a:ext cx="663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7209-32</a:t>
            </a:r>
          </a:p>
          <a:p>
            <a:pPr algn="ctr"/>
            <a:r>
              <a:rPr lang="en-US" sz="800" dirty="0" err="1" smtClean="0"/>
              <a:t>Frasure</a:t>
            </a:r>
            <a:endParaRPr lang="en-US" sz="800" dirty="0" smtClean="0"/>
          </a:p>
          <a:p>
            <a:pPr algn="ctr"/>
            <a:r>
              <a:rPr lang="en-US" sz="800" dirty="0" smtClean="0"/>
              <a:t>Stone</a:t>
            </a:r>
          </a:p>
          <a:p>
            <a:pPr algn="ctr"/>
            <a:r>
              <a:rPr lang="en-US" sz="800" dirty="0" smtClean="0"/>
              <a:t>Pendleton</a:t>
            </a:r>
          </a:p>
          <a:p>
            <a:pPr algn="ctr"/>
            <a:endParaRPr lang="en-US" sz="800" dirty="0" smtClean="0"/>
          </a:p>
        </p:txBody>
      </p:sp>
      <p:sp>
        <p:nvSpPr>
          <p:cNvPr id="134" name="TextBox 133"/>
          <p:cNvSpPr txBox="1"/>
          <p:nvPr/>
        </p:nvSpPr>
        <p:spPr>
          <a:xfrm>
            <a:off x="6880195" y="3692003"/>
            <a:ext cx="925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7217-30</a:t>
            </a:r>
          </a:p>
          <a:p>
            <a:pPr algn="ctr"/>
            <a:r>
              <a:rPr lang="en-US" sz="800" dirty="0" smtClean="0"/>
              <a:t>Ascend Vintage</a:t>
            </a:r>
          </a:p>
          <a:p>
            <a:pPr algn="ctr"/>
            <a:r>
              <a:rPr lang="en-US" sz="800" dirty="0" smtClean="0"/>
              <a:t>Sunbrella</a:t>
            </a:r>
            <a:endParaRPr lang="en-US" sz="800" dirty="0" smtClean="0"/>
          </a:p>
          <a:p>
            <a:pPr algn="ctr"/>
            <a:endParaRPr lang="en-US" sz="800" dirty="0" smtClean="0"/>
          </a:p>
        </p:txBody>
      </p:sp>
      <p:sp>
        <p:nvSpPr>
          <p:cNvPr id="149" name="TextBox 148"/>
          <p:cNvSpPr txBox="1"/>
          <p:nvPr/>
        </p:nvSpPr>
        <p:spPr>
          <a:xfrm>
            <a:off x="7637337" y="6192345"/>
            <a:ext cx="878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7213-32 </a:t>
            </a:r>
          </a:p>
          <a:p>
            <a:pPr algn="ctr"/>
            <a:r>
              <a:rPr lang="en-US" sz="800" dirty="0" err="1" smtClean="0"/>
              <a:t>Serrape</a:t>
            </a:r>
            <a:r>
              <a:rPr lang="en-US" sz="800" dirty="0" smtClean="0"/>
              <a:t> Stripe</a:t>
            </a:r>
          </a:p>
          <a:p>
            <a:pPr algn="ctr"/>
            <a:r>
              <a:rPr lang="en-US" sz="800" dirty="0" smtClean="0"/>
              <a:t>Desert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endParaRPr lang="en-US" sz="800" dirty="0" smtClean="0"/>
          </a:p>
        </p:txBody>
      </p:sp>
      <p:sp>
        <p:nvSpPr>
          <p:cNvPr id="150" name="TextBox 149"/>
          <p:cNvSpPr txBox="1"/>
          <p:nvPr/>
        </p:nvSpPr>
        <p:spPr>
          <a:xfrm>
            <a:off x="10843263" y="4996328"/>
            <a:ext cx="665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7214-27</a:t>
            </a:r>
          </a:p>
          <a:p>
            <a:pPr algn="ctr"/>
            <a:r>
              <a:rPr lang="en-US" sz="800" dirty="0" smtClean="0"/>
              <a:t>Mill Cloth</a:t>
            </a:r>
          </a:p>
          <a:p>
            <a:pPr algn="ctr"/>
            <a:r>
              <a:rPr lang="en-US" sz="800" dirty="0" smtClean="0"/>
              <a:t>Sand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endParaRPr lang="en-US" sz="800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74" y="5574981"/>
            <a:ext cx="696312" cy="696312"/>
          </a:xfrm>
          <a:prstGeom prst="rect">
            <a:avLst/>
          </a:prstGeom>
        </p:spPr>
      </p:pic>
      <p:sp>
        <p:nvSpPr>
          <p:cNvPr id="155" name="TextBox 154"/>
          <p:cNvSpPr txBox="1"/>
          <p:nvPr/>
        </p:nvSpPr>
        <p:spPr>
          <a:xfrm>
            <a:off x="6049528" y="6221415"/>
            <a:ext cx="6655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7216-27</a:t>
            </a:r>
          </a:p>
          <a:p>
            <a:pPr algn="ctr"/>
            <a:r>
              <a:rPr lang="en-US" sz="800" dirty="0" smtClean="0"/>
              <a:t>Pashmina</a:t>
            </a:r>
          </a:p>
          <a:p>
            <a:pPr algn="ctr"/>
            <a:r>
              <a:rPr lang="en-US" sz="800" dirty="0" smtClean="0"/>
              <a:t>Almond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endParaRPr lang="en-US" sz="800" dirty="0" smtClean="0"/>
          </a:p>
        </p:txBody>
      </p:sp>
      <p:sp>
        <p:nvSpPr>
          <p:cNvPr id="161" name="TextBox 160"/>
          <p:cNvSpPr txBox="1"/>
          <p:nvPr/>
        </p:nvSpPr>
        <p:spPr>
          <a:xfrm>
            <a:off x="8522078" y="6222917"/>
            <a:ext cx="7425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7215-34</a:t>
            </a:r>
          </a:p>
          <a:p>
            <a:pPr algn="ctr"/>
            <a:r>
              <a:rPr lang="en-US" sz="800" dirty="0" smtClean="0"/>
              <a:t>Tonal River</a:t>
            </a:r>
          </a:p>
          <a:p>
            <a:pPr algn="ctr"/>
            <a:r>
              <a:rPr lang="en-US" sz="800" dirty="0" smtClean="0"/>
              <a:t>Sand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endParaRPr lang="en-US" sz="800" dirty="0" smtClean="0"/>
          </a:p>
        </p:txBody>
      </p:sp>
      <p:sp>
        <p:nvSpPr>
          <p:cNvPr id="162" name="TextBox 161"/>
          <p:cNvSpPr txBox="1"/>
          <p:nvPr/>
        </p:nvSpPr>
        <p:spPr>
          <a:xfrm>
            <a:off x="10161570" y="4954589"/>
            <a:ext cx="694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7210-25</a:t>
            </a:r>
          </a:p>
          <a:p>
            <a:pPr algn="ctr"/>
            <a:r>
              <a:rPr lang="en-US" sz="800" dirty="0" smtClean="0"/>
              <a:t>Melbourne</a:t>
            </a:r>
          </a:p>
          <a:p>
            <a:pPr algn="ctr"/>
            <a:r>
              <a:rPr lang="en-US" sz="800" dirty="0" smtClean="0"/>
              <a:t>Indigo</a:t>
            </a:r>
          </a:p>
          <a:p>
            <a:pPr algn="ctr"/>
            <a:r>
              <a:rPr lang="en-US" sz="800" dirty="0" smtClean="0"/>
              <a:t>Sunbrella</a:t>
            </a:r>
          </a:p>
          <a:p>
            <a:pPr algn="ctr"/>
            <a:endParaRPr lang="en-US" sz="800" dirty="0" smtClean="0"/>
          </a:p>
        </p:txBody>
      </p:sp>
      <p:sp>
        <p:nvSpPr>
          <p:cNvPr id="164" name="TextBox 163"/>
          <p:cNvSpPr txBox="1"/>
          <p:nvPr/>
        </p:nvSpPr>
        <p:spPr>
          <a:xfrm>
            <a:off x="537221" y="6463412"/>
            <a:ext cx="699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5476-15</a:t>
            </a:r>
            <a:endParaRPr lang="en-US" sz="800" dirty="0" smtClean="0"/>
          </a:p>
          <a:p>
            <a:pPr algn="ctr"/>
            <a:r>
              <a:rPr lang="en-US" sz="800" dirty="0" err="1" smtClean="0"/>
              <a:t>Sweetspot</a:t>
            </a:r>
            <a:r>
              <a:rPr lang="en-US" sz="800" dirty="0" smtClean="0"/>
              <a:t> </a:t>
            </a:r>
            <a:endParaRPr lang="en-US" sz="800" dirty="0" smtClean="0"/>
          </a:p>
          <a:p>
            <a:pPr algn="ctr"/>
            <a:r>
              <a:rPr lang="en-US" sz="800" dirty="0"/>
              <a:t>A</a:t>
            </a:r>
            <a:r>
              <a:rPr lang="en-US" sz="800" dirty="0" smtClean="0"/>
              <a:t>egean</a:t>
            </a:r>
            <a:endParaRPr lang="en-US" sz="800" dirty="0" smtClean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26" y="5841494"/>
            <a:ext cx="658962" cy="65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1709</TotalTime>
  <Words>453</Words>
  <Application>Microsoft Office PowerPoint</Application>
  <PresentationFormat>Widescreen</PresentationFormat>
  <Paragraphs>178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Malgun Gothic Semilight</vt:lpstr>
      <vt:lpstr>Arial</vt:lpstr>
      <vt:lpstr>Century Gothic</vt:lpstr>
      <vt:lpstr>Century Schoolbook</vt:lpstr>
      <vt:lpstr>Wingdings 2</vt:lpstr>
      <vt:lpstr>View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Marshfield Performance Fabric Partners Program</dc:title>
  <dc:creator>Donna Amatulli Favia</dc:creator>
  <cp:lastModifiedBy>Donna Amatulli Favia</cp:lastModifiedBy>
  <cp:revision>75</cp:revision>
  <cp:lastPrinted>2018-01-05T00:43:48Z</cp:lastPrinted>
  <dcterms:created xsi:type="dcterms:W3CDTF">2017-12-19T20:16:14Z</dcterms:created>
  <dcterms:modified xsi:type="dcterms:W3CDTF">2018-01-05T16:56:52Z</dcterms:modified>
</cp:coreProperties>
</file>